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403" r:id="rId6"/>
    <p:sldId id="414" r:id="rId7"/>
    <p:sldId id="405" r:id="rId8"/>
    <p:sldId id="386" r:id="rId9"/>
    <p:sldId id="406" r:id="rId10"/>
    <p:sldId id="410" r:id="rId11"/>
    <p:sldId id="407" r:id="rId12"/>
    <p:sldId id="409" r:id="rId13"/>
    <p:sldId id="415" r:id="rId14"/>
    <p:sldId id="416" r:id="rId15"/>
    <p:sldId id="417" r:id="rId16"/>
    <p:sldId id="418" r:id="rId17"/>
    <p:sldId id="419" r:id="rId18"/>
    <p:sldId id="420" r:id="rId19"/>
    <p:sldId id="448" r:id="rId20"/>
    <p:sldId id="449" r:id="rId21"/>
    <p:sldId id="421" r:id="rId22"/>
  </p:sldIdLst>
  <p:sldSz cx="12192000" cy="6858000"/>
  <p:notesSz cx="6858000" cy="9144000"/>
  <p:embeddedFontLst>
    <p:embeddedFont>
      <p:font typeface="Bradley Hand ITC" panose="03070402050302030203" pitchFamily="66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WebHostingHub-Glyphs" panose="020B0604020202020204" charset="0"/>
      <p:regular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3" Type="http://schemas.openxmlformats.org/officeDocument/2006/relationships/commentAuthors" Target="commentAuthor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87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Déclarer</a:t>
            </a:r>
            <a:r>
              <a:rPr lang="fr-FR" baseline="0" dirty="0"/>
              <a:t> une classe abstraite n’interdit pas d’y mettre un ou des constructeurs, des méthodes et des attributs. Cela interdit uniquement de créer des instances de cette classe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23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nous l’avons vu précédemment, il est possible de stocker</a:t>
            </a:r>
            <a:r>
              <a:rPr lang="fr-FR" baseline="0" dirty="0"/>
              <a:t> une instance d’une classe dans une variable de ce type ou du type d’une des classes dont elle hérite.</a:t>
            </a:r>
          </a:p>
          <a:p>
            <a:r>
              <a:rPr lang="fr-FR" baseline="0" dirty="0"/>
              <a:t>Il est également possible de stocker l’instance de cette classe dans une variable du type de l’une des interfaces qu’elle implémente</a:t>
            </a:r>
          </a:p>
          <a:p>
            <a:endParaRPr lang="fr-FR" baseline="0" dirty="0"/>
          </a:p>
          <a:p>
            <a:r>
              <a:rPr lang="fr-FR" baseline="0" dirty="0"/>
              <a:t>Dans cette exemple, l’instance de </a:t>
            </a:r>
            <a:r>
              <a:rPr lang="fr-FR" baseline="0" dirty="0" err="1"/>
              <a:t>LibereDePrisonAction</a:t>
            </a:r>
            <a:r>
              <a:rPr lang="fr-FR" baseline="0" dirty="0"/>
              <a:t> peut être stockée dans une variable de type </a:t>
            </a:r>
            <a:r>
              <a:rPr lang="fr-FR" baseline="0" dirty="0" err="1"/>
              <a:t>LibereDePrisonAction</a:t>
            </a:r>
            <a:r>
              <a:rPr lang="fr-FR" baseline="0" dirty="0"/>
              <a:t> ou Action mais également dans une variable de type </a:t>
            </a:r>
            <a:r>
              <a:rPr lang="fr-FR" baseline="0" dirty="0" err="1"/>
              <a:t>Detenable</a:t>
            </a:r>
            <a:r>
              <a:rPr lang="fr-FR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193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Location cycle</a:t>
            </a:r>
          </a:p>
        </p:txBody>
      </p:sp>
    </p:spTree>
    <p:extLst>
      <p:ext uri="{BB962C8B-B14F-4D97-AF65-F5344CB8AC3E}">
        <p14:creationId xmlns:p14="http://schemas.microsoft.com/office/powerpoint/2010/main" val="37578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6 – Les classes abstraites, les méthodes abstraites et les interfaces</a:t>
            </a:r>
          </a:p>
        </p:txBody>
      </p:sp>
    </p:spTree>
    <p:extLst>
      <p:ext uri="{BB962C8B-B14F-4D97-AF65-F5344CB8AC3E}">
        <p14:creationId xmlns:p14="http://schemas.microsoft.com/office/powerpoint/2010/main" val="416670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 interface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Detenable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Joueur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grpSp>
        <p:nvGrpSpPr>
          <p:cNvPr id="18" name="Groupe 17"/>
          <p:cNvGrpSpPr/>
          <p:nvPr/>
        </p:nvGrpSpPr>
        <p:grpSpPr>
          <a:xfrm rot="21281616">
            <a:off x="5593680" y="2348934"/>
            <a:ext cx="5374002" cy="1374640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Toutes les méthodes sont abstraites.</a:t>
              </a:r>
            </a:p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 mot clef </a:t>
              </a: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abstract</a:t>
              </a: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 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n’est pas nécessaire.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98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LibereDePrisonAction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Action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Detenable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50;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prstClr val="black"/>
                </a:solidFill>
                <a:latin typeface="Consolas" panose="020B0609020204030204" pitchFamily="49" charset="0"/>
              </a:rPr>
              <a:t>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9630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Detenable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  Joueur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ancienProprio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ancienProprio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!=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null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.calculerCompletionGroupe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ancienProprio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.calculerCompletionGroupe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Rectangle 5"/>
          <p:cNvSpPr/>
          <p:nvPr/>
        </p:nvSpPr>
        <p:spPr>
          <a:xfrm>
            <a:off x="7811911" y="4140538"/>
            <a:ext cx="38382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600" dirty="0">
                <a:solidFill>
                  <a:prstClr val="black"/>
                </a:solidFill>
                <a:latin typeface="Consolas" panose="020B0609020204030204" pitchFamily="49" charset="0"/>
              </a:rPr>
              <a:t>   …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69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90" y="1466119"/>
            <a:ext cx="8286750" cy="4667250"/>
          </a:xfrm>
        </p:spPr>
      </p:pic>
    </p:spTree>
    <p:extLst>
      <p:ext uri="{BB962C8B-B14F-4D97-AF65-F5344CB8AC3E}">
        <p14:creationId xmlns:p14="http://schemas.microsoft.com/office/powerpoint/2010/main" val="121040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824494"/>
              </p:ext>
            </p:extLst>
          </p:nvPr>
        </p:nvGraphicFramePr>
        <p:xfrm>
          <a:off x="1500583" y="1549189"/>
          <a:ext cx="9233564" cy="286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58581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844503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1765240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  <a:gridCol w="1765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bg1"/>
                          </a:solidFill>
                        </a:rPr>
                        <a:t>Dans la définition de</a:t>
                      </a: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Classe concrète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Classe abstraite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Interface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Déclaration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abstract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Attributs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962D3E"/>
                          </a:solidFill>
                          <a:latin typeface="WebHostingHub-Glyphs" panose="02000503000000000000" pitchFamily="2" charset="0"/>
                        </a:rPr>
                        <a:t>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Constantes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Constructeur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962D3E"/>
                          </a:solidFill>
                          <a:latin typeface="WebHostingHub-Glyphs" panose="02000503000000000000" pitchFamily="2" charset="0"/>
                        </a:rPr>
                        <a:t>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 concrète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962D3E"/>
                          </a:solidFill>
                          <a:latin typeface="WebHostingHub-Glyphs" panose="02000503000000000000" pitchFamily="2" charset="0"/>
                        </a:rPr>
                        <a:t>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 abstraite (mot clef)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962D3E"/>
                          </a:solidFill>
                          <a:latin typeface="WebHostingHub-Glyphs" panose="02000503000000000000" pitchFamily="2" charset="0"/>
                        </a:rPr>
                        <a:t>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</a:t>
                      </a:r>
                      <a:r>
                        <a:rPr lang="fr-FR" baseline="0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 </a:t>
                      </a:r>
                      <a:r>
                        <a:rPr lang="fr-FR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abstract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08BC80"/>
                          </a:solidFill>
                          <a:latin typeface="WebHostingHub-Glyphs" panose="02000503000000000000" pitchFamily="2" charset="0"/>
                        </a:rPr>
                        <a:t> </a:t>
                      </a:r>
                      <a:r>
                        <a:rPr lang="fr-FR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Ø)</a:t>
                      </a:r>
                      <a:endParaRPr lang="fr-FR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064886"/>
              </p:ext>
            </p:extLst>
          </p:nvPr>
        </p:nvGraphicFramePr>
        <p:xfrm>
          <a:off x="1500584" y="4569884"/>
          <a:ext cx="9233562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84216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330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1750216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bg1"/>
                          </a:solidFill>
                        </a:rPr>
                        <a:t>Dans l’utilisation de</a:t>
                      </a: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Classe concrète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Classe abstraite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Interface</a:t>
                      </a:r>
                      <a:endParaRPr lang="fr-F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Déclaration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extends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extends</a:t>
                      </a:r>
                      <a:endParaRPr lang="fr-FR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noProof="0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implements</a:t>
                      </a:r>
                      <a:endParaRPr lang="en-US" noProof="0" dirty="0"/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Minimum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Maximum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0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90" y="1465200"/>
            <a:ext cx="8286750" cy="466725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 et 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1675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666379" y="16122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901295" y="40516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9616" y="1675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998744" y="32303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438996" y="33047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11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 et 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: pour procéder aux échanges de cartes entre joueurs</a:t>
            </a:r>
          </a:p>
          <a:p>
            <a:pPr lvl="1"/>
            <a:r>
              <a:rPr lang="fr-FR" dirty="0"/>
              <a:t>Deux types de carte échangeables :</a:t>
            </a:r>
          </a:p>
          <a:p>
            <a:pPr lvl="2"/>
            <a:r>
              <a:rPr lang="fr-FR" dirty="0"/>
              <a:t>Titre de propriété</a:t>
            </a:r>
          </a:p>
          <a:p>
            <a:pPr lvl="2"/>
            <a:r>
              <a:rPr lang="fr-FR" dirty="0"/>
              <a:t>Cartes Chance ou Caisse de la Communauté « Vous êtes libéré de prison »</a:t>
            </a:r>
          </a:p>
          <a:p>
            <a:pPr lvl="1"/>
            <a:r>
              <a:rPr lang="fr-FR" dirty="0"/>
              <a:t>Les deux classes modélisant ces cartes implémentent l’interface « </a:t>
            </a:r>
            <a:r>
              <a:rPr lang="fr-FR" dirty="0" err="1"/>
              <a:t>Detenable</a:t>
            </a:r>
            <a:r>
              <a:rPr lang="fr-FR" dirty="0"/>
              <a:t> »</a:t>
            </a:r>
          </a:p>
          <a:p>
            <a:r>
              <a:rPr lang="fr-FR" dirty="0"/>
              <a:t>La méthode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getCartesEchangeables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fr-FR" dirty="0"/>
              <a:t> retourne un ensemble d’éléments </a:t>
            </a:r>
            <a:r>
              <a:rPr lang="fr-FR" dirty="0" err="1"/>
              <a:t>Detenable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7337">
            <a:off x="10546133" y="1002082"/>
            <a:ext cx="1464805" cy="22793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757">
            <a:off x="8773685" y="-119592"/>
            <a:ext cx="2061076" cy="13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</p:spTree>
    <p:extLst>
      <p:ext uri="{BB962C8B-B14F-4D97-AF65-F5344CB8AC3E}">
        <p14:creationId xmlns:p14="http://schemas.microsoft.com/office/powerpoint/2010/main" val="81439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Découvrir la notion d’abstraction</a:t>
            </a:r>
          </a:p>
          <a:p>
            <a:r>
              <a:rPr lang="fr-FR" dirty="0"/>
              <a:t>Comprendre la différence entre une classe concrète et une classe abstraite</a:t>
            </a:r>
          </a:p>
          <a:p>
            <a:r>
              <a:rPr lang="fr-FR" dirty="0"/>
              <a:t>Savoir coder des classes abstraites contenant éventuellement des méthodes abstraites</a:t>
            </a:r>
          </a:p>
          <a:p>
            <a:r>
              <a:rPr lang="fr-FR" dirty="0"/>
              <a:t>Comprendre la notion d’interface et son intérêt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4" y="193022"/>
            <a:ext cx="9775480" cy="443387"/>
          </a:xfrm>
        </p:spPr>
        <p:txBody>
          <a:bodyPr>
            <a:normAutofit/>
          </a:bodyPr>
          <a:lstStyle/>
          <a:p>
            <a:r>
              <a:rPr lang="fr-FR" dirty="0"/>
              <a:t>Les classes abstraites, les méthodes abstraites et les interfaces</a:t>
            </a:r>
          </a:p>
        </p:txBody>
      </p:sp>
    </p:spTree>
    <p:extLst>
      <p:ext uri="{BB962C8B-B14F-4D97-AF65-F5344CB8AC3E}">
        <p14:creationId xmlns:p14="http://schemas.microsoft.com/office/powerpoint/2010/main" val="77974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32582" y="1324882"/>
            <a:ext cx="12102148" cy="5336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49" y="1327636"/>
            <a:ext cx="2286000" cy="171450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2" y="1324882"/>
            <a:ext cx="6096000" cy="219075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6096000" cy="333375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6096000" cy="333375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8572500" cy="333375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8572500" cy="4762500"/>
          </a:xfrm>
          <a:prstGeom prst="rect">
            <a:avLst/>
          </a:prstGeom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12001500" cy="5334000"/>
          </a:xfrm>
        </p:spPr>
      </p:pic>
      <p:grpSp>
        <p:nvGrpSpPr>
          <p:cNvPr id="6" name="Groupe 5"/>
          <p:cNvGrpSpPr/>
          <p:nvPr/>
        </p:nvGrpSpPr>
        <p:grpSpPr>
          <a:xfrm rot="21281616">
            <a:off x="5469337" y="2109908"/>
            <a:ext cx="2569975" cy="880348"/>
            <a:chOff x="1580758" y="1518241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Simple visite prison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Parc gratuit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21281616">
            <a:off x="155842" y="1537828"/>
            <a:ext cx="1943569" cy="593077"/>
            <a:chOff x="1580758" y="1518241"/>
            <a:chExt cx="2179668" cy="24030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Allez en prison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 rot="21281616">
            <a:off x="1137099" y="3411347"/>
            <a:ext cx="1091427" cy="593077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Départ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 rot="21281616">
            <a:off x="3373288" y="4006361"/>
            <a:ext cx="2550528" cy="903287"/>
            <a:chOff x="1580758" y="1518241"/>
            <a:chExt cx="2179668" cy="2403084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Impôt sur le revenu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Taxe de luxe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 rot="21281616">
            <a:off x="7498529" y="3991237"/>
            <a:ext cx="1125702" cy="593077"/>
            <a:chOff x="1580758" y="1518241"/>
            <a:chExt cx="2179668" cy="2403084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Prison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 rot="21281616">
            <a:off x="37163" y="5836516"/>
            <a:ext cx="2149700" cy="903287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Caisse de la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communauté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 rot="21281616">
            <a:off x="2686510" y="5877872"/>
            <a:ext cx="1484571" cy="593077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Chance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 rot="21281616">
            <a:off x="4989318" y="5785552"/>
            <a:ext cx="1484571" cy="593077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Gare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 rot="21281616">
            <a:off x="6761913" y="5695012"/>
            <a:ext cx="2960120" cy="1109534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Compagnie de l’eau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Compagnie d’électricité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 rot="21281616">
            <a:off x="11039813" y="4189771"/>
            <a:ext cx="1169181" cy="610734"/>
            <a:chOff x="1580758" y="1518241"/>
            <a:chExt cx="2179668" cy="2403084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Le reste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 rot="21281616">
            <a:off x="3382318" y="3022319"/>
            <a:ext cx="666375" cy="593077"/>
            <a:chOff x="1580758" y="1518241"/>
            <a:chExt cx="2179668" cy="2403084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Ø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 rot="21281616">
            <a:off x="10872220" y="1445444"/>
            <a:ext cx="666375" cy="593077"/>
            <a:chOff x="1580758" y="1518241"/>
            <a:chExt cx="2179668" cy="2403084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3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hypothequee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Groupe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6596122" y="1651185"/>
            <a:ext cx="3400077" cy="1402859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abstract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permet d’empêcher l’instanciation d’une classe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275636" y="5791510"/>
            <a:ext cx="797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b="1" u="wavyHeavy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</a:rPr>
              <a:t>Propriete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2A00FF"/>
                </a:solidFill>
                <a:latin typeface="Consolas" panose="020B0609020204030204" pitchFamily="49" charset="0"/>
              </a:rPr>
              <a:t>"Propriété"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200,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BLEU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fr-FR" dirty="0">
              <a:latin typeface="Consolas" panose="020B0609020204030204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 rot="8513370">
            <a:off x="5937419" y="5605894"/>
            <a:ext cx="487273" cy="144002"/>
            <a:chOff x="5662992" y="4314909"/>
            <a:chExt cx="487273" cy="144002"/>
          </a:xfrm>
        </p:grpSpPr>
        <p:sp>
          <p:nvSpPr>
            <p:cNvPr id="11" name="Pentagone 10"/>
            <p:cNvSpPr/>
            <p:nvPr/>
          </p:nvSpPr>
          <p:spPr>
            <a:xfrm>
              <a:off x="5662992" y="4314911"/>
              <a:ext cx="365852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2" name="Chevron 11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 rot="21197683">
            <a:off x="5813130" y="4522367"/>
            <a:ext cx="4413328" cy="957629"/>
            <a:chOff x="1580758" y="1518242"/>
            <a:chExt cx="2179668" cy="240308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2"/>
              <a:ext cx="2179668" cy="240308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Le compilateur interdit la construction d’une instance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63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abstraites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65" y="1295046"/>
            <a:ext cx="7620000" cy="485775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5800381" y="3165955"/>
            <a:ext cx="718393" cy="144000"/>
            <a:chOff x="5431872" y="4314909"/>
            <a:chExt cx="718393" cy="144000"/>
          </a:xfrm>
        </p:grpSpPr>
        <p:sp>
          <p:nvSpPr>
            <p:cNvPr id="7" name="Pentagone 6"/>
            <p:cNvSpPr/>
            <p:nvPr/>
          </p:nvSpPr>
          <p:spPr>
            <a:xfrm>
              <a:off x="5431872" y="4314909"/>
              <a:ext cx="59697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Chevron 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148289" y="5045555"/>
            <a:ext cx="368574" cy="144000"/>
            <a:chOff x="5781691" y="4314909"/>
            <a:chExt cx="368574" cy="144000"/>
          </a:xfrm>
        </p:grpSpPr>
        <p:sp>
          <p:nvSpPr>
            <p:cNvPr id="10" name="Pentagone 9"/>
            <p:cNvSpPr/>
            <p:nvPr/>
          </p:nvSpPr>
          <p:spPr>
            <a:xfrm>
              <a:off x="5781691" y="4314909"/>
              <a:ext cx="24715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 rot="18466765">
            <a:off x="4647210" y="5351037"/>
            <a:ext cx="479200" cy="144000"/>
            <a:chOff x="5671065" y="4314909"/>
            <a:chExt cx="479200" cy="144000"/>
          </a:xfrm>
        </p:grpSpPr>
        <p:sp>
          <p:nvSpPr>
            <p:cNvPr id="13" name="Pentagone 12"/>
            <p:cNvSpPr/>
            <p:nvPr/>
          </p:nvSpPr>
          <p:spPr>
            <a:xfrm>
              <a:off x="5671065" y="4314909"/>
              <a:ext cx="357778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4" name="Chevron 1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10800000">
            <a:off x="9708434" y="4956991"/>
            <a:ext cx="385770" cy="144000"/>
            <a:chOff x="5764495" y="4314909"/>
            <a:chExt cx="385770" cy="144000"/>
          </a:xfrm>
        </p:grpSpPr>
        <p:sp>
          <p:nvSpPr>
            <p:cNvPr id="16" name="Pentagone 15"/>
            <p:cNvSpPr/>
            <p:nvPr/>
          </p:nvSpPr>
          <p:spPr>
            <a:xfrm>
              <a:off x="5764495" y="4314909"/>
              <a:ext cx="264349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 rot="21281616">
            <a:off x="3126313" y="2964838"/>
            <a:ext cx="2884190" cy="690234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Méthode abstraite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 rot="21281616">
            <a:off x="-3024" y="4330069"/>
            <a:ext cx="2296900" cy="1253844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Implémentation de la méthode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 rot="395511">
            <a:off x="3316280" y="5410692"/>
            <a:ext cx="2296900" cy="1253844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Implémentation de la méthode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 rot="21371436">
            <a:off x="9940855" y="4330069"/>
            <a:ext cx="2296900" cy="1253844"/>
            <a:chOff x="1580758" y="1518241"/>
            <a:chExt cx="2179668" cy="2403084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Implémentation de la méthode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28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abstraites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Terrain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prstClr val="black"/>
                </a:solidFill>
                <a:latin typeface="Consolas" panose="020B0609020204030204" pitchFamily="49" charset="0"/>
                <a:cs typeface="+mn-cs"/>
              </a:rPr>
              <a:t>    …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locataire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Joueur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loyers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[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niveauConstruction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niveauConstruction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== 0 &amp;&amp;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txComplGroupe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== 100)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*= 2;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locataire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.payeA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}</a:t>
            </a:r>
            <a:endParaRPr lang="fr-FR" sz="160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6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abstraites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Gare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prstClr val="black"/>
                </a:solidFill>
                <a:latin typeface="Consolas" panose="020B0609020204030204" pitchFamily="49" charset="0"/>
                <a:cs typeface="+mn-cs"/>
              </a:rPr>
              <a:t>    …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passager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==75)</a:t>
            </a:r>
            <a:endParaRPr lang="fr-FR" sz="1600" dirty="0">
              <a:solidFill>
                <a:srgbClr val="6A3E3E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100;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else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==100)</a:t>
            </a:r>
            <a:endParaRPr lang="fr-FR" sz="1600" dirty="0">
              <a:solidFill>
                <a:srgbClr val="6A3E3E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 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200;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"%s possède %d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gare%s%n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txComplGroupe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*4/100,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loyer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&gt;25?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: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passager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.payeA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}</a:t>
            </a:r>
            <a:endParaRPr lang="fr-FR" sz="1600" b="1" dirty="0">
              <a:solidFill>
                <a:prstClr val="black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}</a:t>
            </a:r>
            <a:endParaRPr lang="fr-FR" sz="160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9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abstraites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73664"/>
          </a:xfrm>
          <a:noFill/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ServicePublic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prstClr val="black"/>
                </a:solidFill>
                <a:latin typeface="Consolas" panose="020B0609020204030204" pitchFamily="49" charset="0"/>
                <a:cs typeface="+mn-cs"/>
              </a:rPr>
              <a:t>    …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  <a:cs typeface="+mn-cs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payerLoyer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utilisateur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Joueur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nb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*2 /100;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nb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&lt;2?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fr-FR" sz="1600" dirty="0">
                <a:solidFill>
                  <a:srgbClr val="2A00FF"/>
                </a:solidFill>
                <a:latin typeface="Consolas" panose="020B0609020204030204" pitchFamily="49" charset="0"/>
              </a:rPr>
              <a:t>"s"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= Monopoly.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getDe1().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getFaceTiree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() + Monopoly.getDe2().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getFaceTiree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nb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==1)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*= 4;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else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*= 10;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+mn-cs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"%s possède %d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service%s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public%s%n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  <a:cs typeface="+mn-cs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nb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s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s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utilisateur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.payeA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proprietaire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,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  <a:cs typeface="+mn-cs"/>
              </a:rPr>
              <a:t>loyer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}</a:t>
            </a:r>
            <a:endParaRPr lang="fr-FR" sz="160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3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classes abstraites, les méthodes abstraites et les interfaces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65" y="1430515"/>
            <a:ext cx="5715000" cy="4667250"/>
          </a:xfrm>
        </p:spPr>
      </p:pic>
      <p:grpSp>
        <p:nvGrpSpPr>
          <p:cNvPr id="6" name="Groupe 5"/>
          <p:cNvGrpSpPr/>
          <p:nvPr/>
        </p:nvGrpSpPr>
        <p:grpSpPr>
          <a:xfrm>
            <a:off x="3947669" y="2213715"/>
            <a:ext cx="802819" cy="144000"/>
            <a:chOff x="5347446" y="4314909"/>
            <a:chExt cx="802819" cy="144000"/>
          </a:xfrm>
        </p:grpSpPr>
        <p:sp>
          <p:nvSpPr>
            <p:cNvPr id="7" name="Pentagone 6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Chevron 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617156" y="4153732"/>
            <a:ext cx="802819" cy="144000"/>
            <a:chOff x="5347446" y="4314909"/>
            <a:chExt cx="802819" cy="144000"/>
          </a:xfrm>
        </p:grpSpPr>
        <p:sp>
          <p:nvSpPr>
            <p:cNvPr id="10" name="Pentagone 9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4727910" y="5058594"/>
            <a:ext cx="802819" cy="144000"/>
            <a:chOff x="5347446" y="4314909"/>
            <a:chExt cx="802819" cy="144000"/>
          </a:xfrm>
        </p:grpSpPr>
        <p:sp>
          <p:nvSpPr>
            <p:cNvPr id="16" name="Pentagone 15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338613">
            <a:off x="1352660" y="2060077"/>
            <a:ext cx="2884190" cy="690234"/>
            <a:chOff x="1580758" y="1518241"/>
            <a:chExt cx="2179668" cy="240308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Méthodes abstraites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 rot="21281616">
            <a:off x="567118" y="3773227"/>
            <a:ext cx="2296900" cy="1253844"/>
            <a:chOff x="1580758" y="1518241"/>
            <a:chExt cx="2179668" cy="2403084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Implémentation des méthodes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 rot="21395537">
            <a:off x="2612990" y="4797873"/>
            <a:ext cx="2296900" cy="1253844"/>
            <a:chOff x="1580758" y="1518241"/>
            <a:chExt cx="2179668" cy="2403084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Implémentation des méthodes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3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8" ma:contentTypeDescription="Crée un document." ma:contentTypeScope="" ma:versionID="364cd69fcd29cacc6c5514bd7dcd240c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62183940d33720f8b68dbed80daba725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3129FF7F-E871-4946-90DF-14EED13FFE06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1115</Words>
  <Application>Microsoft Office PowerPoint</Application>
  <PresentationFormat>Grand écran</PresentationFormat>
  <Paragraphs>229</Paragraphs>
  <Slides>17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Segoe UI Light</vt:lpstr>
      <vt:lpstr>Calibri Light</vt:lpstr>
      <vt:lpstr>Segoe UI</vt:lpstr>
      <vt:lpstr>Calibri</vt:lpstr>
      <vt:lpstr>WebHostingHub-Glyphs</vt:lpstr>
      <vt:lpstr>Bradley Hand ITC</vt:lpstr>
      <vt:lpstr>Consolas</vt:lpstr>
      <vt:lpstr>Arial</vt:lpstr>
      <vt:lpstr>Thème Office</vt:lpstr>
      <vt:lpstr>La Programmation Orientée Objet (POO) avec Java</vt:lpstr>
      <vt:lpstr>Objectifs</vt:lpstr>
      <vt:lpstr>Les classes abstraites</vt:lpstr>
      <vt:lpstr>Les classes abstraites</vt:lpstr>
      <vt:lpstr>Les méthodes abstraites</vt:lpstr>
      <vt:lpstr>Les méthodes abstraites</vt:lpstr>
      <vt:lpstr>Les méthodes abstraites</vt:lpstr>
      <vt:lpstr>Les méthodes abstraites</vt:lpstr>
      <vt:lpstr>Les interfaces</vt:lpstr>
      <vt:lpstr>Les interfaces</vt:lpstr>
      <vt:lpstr>Les interfaces</vt:lpstr>
      <vt:lpstr>Les interfaces</vt:lpstr>
      <vt:lpstr>Les interfaces</vt:lpstr>
      <vt:lpstr>Bilan</vt:lpstr>
      <vt:lpstr>Le polymorphisme et les interfaces</vt:lpstr>
      <vt:lpstr>Le polymorphisme et les interfaces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2018-11-15T08:59:33Z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